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268" r:id="rId3"/>
    <p:sldId id="258" r:id="rId4"/>
    <p:sldId id="267" r:id="rId5"/>
    <p:sldId id="259" r:id="rId6"/>
    <p:sldId id="260" r:id="rId7"/>
    <p:sldId id="261" r:id="rId8"/>
    <p:sldId id="263" r:id="rId9"/>
    <p:sldId id="264" r:id="rId10"/>
    <p:sldId id="265" r:id="rId11"/>
    <p:sldId id="266" r:id="rId12"/>
  </p:sldIdLst>
  <p:sldSz cx="12192000" cy="6858000"/>
  <p:notesSz cx="7010400" cy="939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5"/>
    <p:restoredTop sz="94684"/>
  </p:normalViewPr>
  <p:slideViewPr>
    <p:cSldViewPr snapToGrid="0" snapToObjects="1">
      <p:cViewPr>
        <p:scale>
          <a:sx n="75" d="100"/>
          <a:sy n="75" d="100"/>
        </p:scale>
        <p:origin x="1184" y="6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71532"/>
          </a:xfrm>
          <a:prstGeom prst="rect">
            <a:avLst/>
          </a:prstGeom>
        </p:spPr>
        <p:txBody>
          <a:bodyPr vert="horz" lIns="93753" tIns="46877" rIns="93753" bIns="46877"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71532"/>
          </a:xfrm>
          <a:prstGeom prst="rect">
            <a:avLst/>
          </a:prstGeom>
        </p:spPr>
        <p:txBody>
          <a:bodyPr vert="horz" lIns="93753" tIns="46877" rIns="93753" bIns="46877" rtlCol="0"/>
          <a:lstStyle>
            <a:lvl1pPr algn="r">
              <a:defRPr sz="1200"/>
            </a:lvl1pPr>
          </a:lstStyle>
          <a:p>
            <a:fld id="{99E6A66B-099A-4062-9764-A56A8A7A0FA2}" type="datetimeFigureOut">
              <a:rPr lang="en-US" smtClean="0"/>
              <a:t>1/19/18</a:t>
            </a:fld>
            <a:endParaRPr lang="en-US"/>
          </a:p>
        </p:txBody>
      </p:sp>
      <p:sp>
        <p:nvSpPr>
          <p:cNvPr id="4" name="Footer Placeholder 3"/>
          <p:cNvSpPr>
            <a:spLocks noGrp="1"/>
          </p:cNvSpPr>
          <p:nvPr>
            <p:ph type="ftr" sz="quarter" idx="2"/>
          </p:nvPr>
        </p:nvSpPr>
        <p:spPr>
          <a:xfrm>
            <a:off x="0" y="8926469"/>
            <a:ext cx="3037840" cy="471531"/>
          </a:xfrm>
          <a:prstGeom prst="rect">
            <a:avLst/>
          </a:prstGeom>
        </p:spPr>
        <p:txBody>
          <a:bodyPr vert="horz" lIns="93753" tIns="46877" rIns="93753" bIns="46877"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926469"/>
            <a:ext cx="3037840" cy="471531"/>
          </a:xfrm>
          <a:prstGeom prst="rect">
            <a:avLst/>
          </a:prstGeom>
        </p:spPr>
        <p:txBody>
          <a:bodyPr vert="horz" lIns="93753" tIns="46877" rIns="93753" bIns="46877" rtlCol="0" anchor="b"/>
          <a:lstStyle>
            <a:lvl1pPr algn="r">
              <a:defRPr sz="1200"/>
            </a:lvl1pPr>
          </a:lstStyle>
          <a:p>
            <a:fld id="{169FD0DF-5573-413E-8B92-F01E8D70412C}" type="slidenum">
              <a:rPr lang="en-US" smtClean="0"/>
              <a:t>‹#›</a:t>
            </a:fld>
            <a:endParaRPr lang="en-US"/>
          </a:p>
        </p:txBody>
      </p:sp>
    </p:spTree>
    <p:extLst>
      <p:ext uri="{BB962C8B-B14F-4D97-AF65-F5344CB8AC3E}">
        <p14:creationId xmlns:p14="http://schemas.microsoft.com/office/powerpoint/2010/main" val="2278554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71532"/>
          </a:xfrm>
          <a:prstGeom prst="rect">
            <a:avLst/>
          </a:prstGeom>
        </p:spPr>
        <p:txBody>
          <a:bodyPr vert="horz" lIns="93753" tIns="46877" rIns="93753" bIns="46877" rtlCol="0"/>
          <a:lstStyle>
            <a:lvl1pPr algn="l">
              <a:defRPr sz="1200"/>
            </a:lvl1pPr>
          </a:lstStyle>
          <a:p>
            <a:endParaRPr lang="en-US"/>
          </a:p>
        </p:txBody>
      </p:sp>
      <p:sp>
        <p:nvSpPr>
          <p:cNvPr id="3" name="Date Placeholder 2"/>
          <p:cNvSpPr>
            <a:spLocks noGrp="1"/>
          </p:cNvSpPr>
          <p:nvPr>
            <p:ph type="dt" idx="1"/>
          </p:nvPr>
        </p:nvSpPr>
        <p:spPr>
          <a:xfrm>
            <a:off x="3970938" y="0"/>
            <a:ext cx="3037840" cy="471532"/>
          </a:xfrm>
          <a:prstGeom prst="rect">
            <a:avLst/>
          </a:prstGeom>
        </p:spPr>
        <p:txBody>
          <a:bodyPr vert="horz" lIns="93753" tIns="46877" rIns="93753" bIns="46877" rtlCol="0"/>
          <a:lstStyle>
            <a:lvl1pPr algn="r">
              <a:defRPr sz="1200"/>
            </a:lvl1pPr>
          </a:lstStyle>
          <a:p>
            <a:fld id="{76428ED2-1D55-0945-9836-F0A8E9E09F0A}" type="datetimeFigureOut">
              <a:rPr lang="en-US" smtClean="0"/>
              <a:t>1/19/18</a:t>
            </a:fld>
            <a:endParaRPr lang="en-US"/>
          </a:p>
        </p:txBody>
      </p:sp>
      <p:sp>
        <p:nvSpPr>
          <p:cNvPr id="4" name="Slide Image Placeholder 3"/>
          <p:cNvSpPr>
            <a:spLocks noGrp="1" noRot="1" noChangeAspect="1"/>
          </p:cNvSpPr>
          <p:nvPr>
            <p:ph type="sldImg" idx="2"/>
          </p:nvPr>
        </p:nvSpPr>
        <p:spPr>
          <a:xfrm>
            <a:off x="685800" y="1174750"/>
            <a:ext cx="5638800" cy="3171825"/>
          </a:xfrm>
          <a:prstGeom prst="rect">
            <a:avLst/>
          </a:prstGeom>
          <a:noFill/>
          <a:ln w="12700">
            <a:solidFill>
              <a:prstClr val="black"/>
            </a:solidFill>
          </a:ln>
        </p:spPr>
        <p:txBody>
          <a:bodyPr vert="horz" lIns="93753" tIns="46877" rIns="93753" bIns="46877" rtlCol="0" anchor="ctr"/>
          <a:lstStyle/>
          <a:p>
            <a:endParaRPr lang="en-US"/>
          </a:p>
        </p:txBody>
      </p:sp>
      <p:sp>
        <p:nvSpPr>
          <p:cNvPr id="5" name="Notes Placeholder 4"/>
          <p:cNvSpPr>
            <a:spLocks noGrp="1"/>
          </p:cNvSpPr>
          <p:nvPr>
            <p:ph type="body" sz="quarter" idx="3"/>
          </p:nvPr>
        </p:nvSpPr>
        <p:spPr>
          <a:xfrm>
            <a:off x="701040" y="4522787"/>
            <a:ext cx="5608320" cy="3700463"/>
          </a:xfrm>
          <a:prstGeom prst="rect">
            <a:avLst/>
          </a:prstGeom>
        </p:spPr>
        <p:txBody>
          <a:bodyPr vert="horz" lIns="93753" tIns="46877" rIns="93753" bIns="468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26469"/>
            <a:ext cx="3037840" cy="471531"/>
          </a:xfrm>
          <a:prstGeom prst="rect">
            <a:avLst/>
          </a:prstGeom>
        </p:spPr>
        <p:txBody>
          <a:bodyPr vert="horz" lIns="93753" tIns="46877" rIns="93753" bIns="4687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926469"/>
            <a:ext cx="3037840" cy="471531"/>
          </a:xfrm>
          <a:prstGeom prst="rect">
            <a:avLst/>
          </a:prstGeom>
        </p:spPr>
        <p:txBody>
          <a:bodyPr vert="horz" lIns="93753" tIns="46877" rIns="93753" bIns="46877" rtlCol="0" anchor="b"/>
          <a:lstStyle>
            <a:lvl1pPr algn="r">
              <a:defRPr sz="1200"/>
            </a:lvl1pPr>
          </a:lstStyle>
          <a:p>
            <a:fld id="{699B8E74-409E-2146-8FEC-BFED8F727F8E}" type="slidenum">
              <a:rPr lang="en-US" smtClean="0"/>
              <a:t>‹#›</a:t>
            </a:fld>
            <a:endParaRPr lang="en-US"/>
          </a:p>
        </p:txBody>
      </p:sp>
    </p:spTree>
    <p:extLst>
      <p:ext uri="{BB962C8B-B14F-4D97-AF65-F5344CB8AC3E}">
        <p14:creationId xmlns:p14="http://schemas.microsoft.com/office/powerpoint/2010/main" val="440741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B41BFA-0121-5A4B-A538-7DA73F6F5C53}" type="datetimeFigureOut">
              <a:rPr lang="en-US" smtClean="0"/>
              <a:t>1/19/18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0BC6FA-401F-804D-BEC6-E02BE8E9C07B}" type="slidenum">
              <a:rPr lang="en-US" smtClean="0"/>
              <a:t>‹#›</a:t>
            </a:fld>
            <a:endParaRPr lang="en-US"/>
          </a:p>
        </p:txBody>
      </p:sp>
    </p:spTree>
    <p:extLst>
      <p:ext uri="{BB962C8B-B14F-4D97-AF65-F5344CB8AC3E}">
        <p14:creationId xmlns:p14="http://schemas.microsoft.com/office/powerpoint/2010/main" val="388254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B41BFA-0121-5A4B-A538-7DA73F6F5C53}" type="datetimeFigureOut">
              <a:rPr lang="en-US" smtClean="0"/>
              <a:t>1/19/18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0BC6FA-401F-804D-BEC6-E02BE8E9C07B}" type="slidenum">
              <a:rPr lang="en-US" smtClean="0"/>
              <a:t>‹#›</a:t>
            </a:fld>
            <a:endParaRPr lang="en-US"/>
          </a:p>
        </p:txBody>
      </p:sp>
    </p:spTree>
    <p:extLst>
      <p:ext uri="{BB962C8B-B14F-4D97-AF65-F5344CB8AC3E}">
        <p14:creationId xmlns:p14="http://schemas.microsoft.com/office/powerpoint/2010/main" val="1541646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B41BFA-0121-5A4B-A538-7DA73F6F5C53}" type="datetimeFigureOut">
              <a:rPr lang="en-US" smtClean="0"/>
              <a:t>1/19/18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0BC6FA-401F-804D-BEC6-E02BE8E9C07B}" type="slidenum">
              <a:rPr lang="en-US" smtClean="0"/>
              <a:t>‹#›</a:t>
            </a:fld>
            <a:endParaRPr lang="en-US"/>
          </a:p>
        </p:txBody>
      </p:sp>
    </p:spTree>
    <p:extLst>
      <p:ext uri="{BB962C8B-B14F-4D97-AF65-F5344CB8AC3E}">
        <p14:creationId xmlns:p14="http://schemas.microsoft.com/office/powerpoint/2010/main" val="1060087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B41BFA-0121-5A4B-A538-7DA73F6F5C53}" type="datetimeFigureOut">
              <a:rPr lang="en-US" smtClean="0"/>
              <a:t>1/19/18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0BC6FA-401F-804D-BEC6-E02BE8E9C07B}" type="slidenum">
              <a:rPr lang="en-US" smtClean="0"/>
              <a:t>‹#›</a:t>
            </a:fld>
            <a:endParaRPr lang="en-US"/>
          </a:p>
        </p:txBody>
      </p:sp>
    </p:spTree>
    <p:extLst>
      <p:ext uri="{BB962C8B-B14F-4D97-AF65-F5344CB8AC3E}">
        <p14:creationId xmlns:p14="http://schemas.microsoft.com/office/powerpoint/2010/main" val="1337154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B41BFA-0121-5A4B-A538-7DA73F6F5C53}" type="datetimeFigureOut">
              <a:rPr lang="en-US" smtClean="0"/>
              <a:t>1/19/18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0BC6FA-401F-804D-BEC6-E02BE8E9C07B}" type="slidenum">
              <a:rPr lang="en-US" smtClean="0"/>
              <a:t>‹#›</a:t>
            </a:fld>
            <a:endParaRPr lang="en-US"/>
          </a:p>
        </p:txBody>
      </p:sp>
    </p:spTree>
    <p:extLst>
      <p:ext uri="{BB962C8B-B14F-4D97-AF65-F5344CB8AC3E}">
        <p14:creationId xmlns:p14="http://schemas.microsoft.com/office/powerpoint/2010/main" val="136559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B41BFA-0121-5A4B-A538-7DA73F6F5C53}" type="datetimeFigureOut">
              <a:rPr lang="en-US" smtClean="0"/>
              <a:t>1/19/18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0BC6FA-401F-804D-BEC6-E02BE8E9C07B}" type="slidenum">
              <a:rPr lang="en-US" smtClean="0"/>
              <a:t>‹#›</a:t>
            </a:fld>
            <a:endParaRPr lang="en-US"/>
          </a:p>
        </p:txBody>
      </p:sp>
    </p:spTree>
    <p:extLst>
      <p:ext uri="{BB962C8B-B14F-4D97-AF65-F5344CB8AC3E}">
        <p14:creationId xmlns:p14="http://schemas.microsoft.com/office/powerpoint/2010/main" val="1639569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B41BFA-0121-5A4B-A538-7DA73F6F5C53}" type="datetimeFigureOut">
              <a:rPr lang="en-US" smtClean="0"/>
              <a:t>1/19/18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0BC6FA-401F-804D-BEC6-E02BE8E9C07B}" type="slidenum">
              <a:rPr lang="en-US" smtClean="0"/>
              <a:t>‹#›</a:t>
            </a:fld>
            <a:endParaRPr lang="en-US"/>
          </a:p>
        </p:txBody>
      </p:sp>
    </p:spTree>
    <p:extLst>
      <p:ext uri="{BB962C8B-B14F-4D97-AF65-F5344CB8AC3E}">
        <p14:creationId xmlns:p14="http://schemas.microsoft.com/office/powerpoint/2010/main" val="1884987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B41BFA-0121-5A4B-A538-7DA73F6F5C53}" type="datetimeFigureOut">
              <a:rPr lang="en-US" smtClean="0"/>
              <a:t>1/19/18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0BC6FA-401F-804D-BEC6-E02BE8E9C07B}" type="slidenum">
              <a:rPr lang="en-US" smtClean="0"/>
              <a:t>‹#›</a:t>
            </a:fld>
            <a:endParaRPr lang="en-US"/>
          </a:p>
        </p:txBody>
      </p:sp>
    </p:spTree>
    <p:extLst>
      <p:ext uri="{BB962C8B-B14F-4D97-AF65-F5344CB8AC3E}">
        <p14:creationId xmlns:p14="http://schemas.microsoft.com/office/powerpoint/2010/main" val="1306555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B41BFA-0121-5A4B-A538-7DA73F6F5C53}" type="datetimeFigureOut">
              <a:rPr lang="en-US" smtClean="0"/>
              <a:t>1/19/18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0BC6FA-401F-804D-BEC6-E02BE8E9C07B}" type="slidenum">
              <a:rPr lang="en-US" smtClean="0"/>
              <a:t>‹#›</a:t>
            </a:fld>
            <a:endParaRPr lang="en-US"/>
          </a:p>
        </p:txBody>
      </p:sp>
    </p:spTree>
    <p:extLst>
      <p:ext uri="{BB962C8B-B14F-4D97-AF65-F5344CB8AC3E}">
        <p14:creationId xmlns:p14="http://schemas.microsoft.com/office/powerpoint/2010/main" val="1255039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B41BFA-0121-5A4B-A538-7DA73F6F5C53}" type="datetimeFigureOut">
              <a:rPr lang="en-US" smtClean="0"/>
              <a:t>1/19/18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0BC6FA-401F-804D-BEC6-E02BE8E9C07B}" type="slidenum">
              <a:rPr lang="en-US" smtClean="0"/>
              <a:t>‹#›</a:t>
            </a:fld>
            <a:endParaRPr lang="en-US"/>
          </a:p>
        </p:txBody>
      </p:sp>
    </p:spTree>
    <p:extLst>
      <p:ext uri="{BB962C8B-B14F-4D97-AF65-F5344CB8AC3E}">
        <p14:creationId xmlns:p14="http://schemas.microsoft.com/office/powerpoint/2010/main" val="871100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B41BFA-0121-5A4B-A538-7DA73F6F5C53}" type="datetimeFigureOut">
              <a:rPr lang="en-US" smtClean="0"/>
              <a:t>1/19/18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0BC6FA-401F-804D-BEC6-E02BE8E9C07B}" type="slidenum">
              <a:rPr lang="en-US" smtClean="0"/>
              <a:t>‹#›</a:t>
            </a:fld>
            <a:endParaRPr lang="en-US"/>
          </a:p>
        </p:txBody>
      </p:sp>
    </p:spTree>
    <p:extLst>
      <p:ext uri="{BB962C8B-B14F-4D97-AF65-F5344CB8AC3E}">
        <p14:creationId xmlns:p14="http://schemas.microsoft.com/office/powerpoint/2010/main" val="11954097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B41BFA-0121-5A4B-A538-7DA73F6F5C53}" type="datetimeFigureOut">
              <a:rPr lang="en-US" smtClean="0"/>
              <a:t>1/19/18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0BC6FA-401F-804D-BEC6-E02BE8E9C07B}" type="slidenum">
              <a:rPr lang="en-US" smtClean="0"/>
              <a:t>‹#›</a:t>
            </a:fld>
            <a:endParaRPr lang="en-US"/>
          </a:p>
        </p:txBody>
      </p:sp>
    </p:spTree>
    <p:extLst>
      <p:ext uri="{BB962C8B-B14F-4D97-AF65-F5344CB8AC3E}">
        <p14:creationId xmlns:p14="http://schemas.microsoft.com/office/powerpoint/2010/main" val="25194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Simple Mendelian Genetics</a:t>
            </a:r>
            <a:endParaRPr lang="en-US" dirty="0"/>
          </a:p>
        </p:txBody>
      </p:sp>
      <p:sp>
        <p:nvSpPr>
          <p:cNvPr id="3" name="Subtitle 2"/>
          <p:cNvSpPr>
            <a:spLocks noGrp="1"/>
          </p:cNvSpPr>
          <p:nvPr>
            <p:ph type="subTitle" idx="1"/>
          </p:nvPr>
        </p:nvSpPr>
        <p:spPr/>
        <p:txBody>
          <a:bodyPr/>
          <a:lstStyle/>
          <a:p>
            <a:r>
              <a:rPr lang="en-US" dirty="0" smtClean="0"/>
              <a:t>Practice Problems</a:t>
            </a:r>
            <a:endParaRPr lang="en-US" dirty="0"/>
          </a:p>
        </p:txBody>
      </p:sp>
    </p:spTree>
    <p:extLst>
      <p:ext uri="{BB962C8B-B14F-4D97-AF65-F5344CB8AC3E}">
        <p14:creationId xmlns:p14="http://schemas.microsoft.com/office/powerpoint/2010/main" val="13651004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a:t>
            </a:r>
            <a:endParaRPr lang="en-US" dirty="0"/>
          </a:p>
        </p:txBody>
      </p:sp>
      <p:sp>
        <p:nvSpPr>
          <p:cNvPr id="3" name="Content Placeholder 2"/>
          <p:cNvSpPr>
            <a:spLocks noGrp="1"/>
          </p:cNvSpPr>
          <p:nvPr>
            <p:ph idx="1"/>
          </p:nvPr>
        </p:nvSpPr>
        <p:spPr/>
        <p:txBody>
          <a:bodyPr/>
          <a:lstStyle/>
          <a:p>
            <a:r>
              <a:rPr lang="en-US" dirty="0" smtClean="0"/>
              <a:t>In pea plants, purple flowers are dominant to white flowers and yellow seeds are dominant over green seeds.  A pea plant that is homozygous for purple flowers and heterozygous for yellow seeds is crossed with a pea plant with white flowers and is heterozygous for yellow seeds.  What are the phenotypic ratios from this cross?</a:t>
            </a:r>
            <a:endParaRPr lang="en-US" dirty="0"/>
          </a:p>
        </p:txBody>
      </p:sp>
    </p:spTree>
    <p:extLst>
      <p:ext uri="{BB962C8B-B14F-4D97-AF65-F5344CB8AC3E}">
        <p14:creationId xmlns:p14="http://schemas.microsoft.com/office/powerpoint/2010/main" val="1483749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a:t>
            </a:r>
            <a:endParaRPr lang="en-US" dirty="0"/>
          </a:p>
        </p:txBody>
      </p:sp>
      <p:sp>
        <p:nvSpPr>
          <p:cNvPr id="3" name="Content Placeholder 2"/>
          <p:cNvSpPr>
            <a:spLocks noGrp="1"/>
          </p:cNvSpPr>
          <p:nvPr>
            <p:ph idx="1"/>
          </p:nvPr>
        </p:nvSpPr>
        <p:spPr/>
        <p:txBody>
          <a:bodyPr/>
          <a:lstStyle/>
          <a:p>
            <a:r>
              <a:rPr lang="en-US" dirty="0" smtClean="0"/>
              <a:t>A guinea pig that is heterozygous for black coat and rough coat is crossed with another guinea pig who is homozygous recessive for white coat and smooth coat. What are the phenotypic ratios of this genetic cross?</a:t>
            </a:r>
            <a:endParaRPr lang="en-US" dirty="0"/>
          </a:p>
        </p:txBody>
      </p:sp>
    </p:spTree>
    <p:extLst>
      <p:ext uri="{BB962C8B-B14F-4D97-AF65-F5344CB8AC3E}">
        <p14:creationId xmlns:p14="http://schemas.microsoft.com/office/powerpoint/2010/main" val="503414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rot="5400000">
            <a:off x="2576753" y="-337320"/>
            <a:ext cx="6606695" cy="7569200"/>
          </a:xfrm>
          <a:prstGeom prst="rect">
            <a:avLst/>
          </a:prstGeom>
        </p:spPr>
      </p:pic>
    </p:spTree>
    <p:extLst>
      <p:ext uri="{BB962C8B-B14F-4D97-AF65-F5344CB8AC3E}">
        <p14:creationId xmlns:p14="http://schemas.microsoft.com/office/powerpoint/2010/main" val="424708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a:xfrm>
            <a:off x="838200" y="1825625"/>
            <a:ext cx="10515600" cy="1335586"/>
          </a:xfrm>
        </p:spPr>
        <p:txBody>
          <a:bodyPr/>
          <a:lstStyle/>
          <a:p>
            <a:r>
              <a:rPr lang="en-US" dirty="0"/>
              <a:t>In rock pocket mice, dark color is recessive to light </a:t>
            </a:r>
            <a:r>
              <a:rPr lang="en-US" dirty="0" smtClean="0"/>
              <a:t>color.  Write </a:t>
            </a:r>
            <a:r>
              <a:rPr lang="en-US" dirty="0"/>
              <a:t>the genotypes and phenotypes for the following </a:t>
            </a:r>
            <a:r>
              <a:rPr lang="en-US" dirty="0" smtClean="0"/>
              <a:t>individuals:</a:t>
            </a:r>
          </a:p>
        </p:txBody>
      </p:sp>
      <p:graphicFrame>
        <p:nvGraphicFramePr>
          <p:cNvPr id="4" name="Table 3"/>
          <p:cNvGraphicFramePr>
            <a:graphicFrameLocks noGrp="1"/>
          </p:cNvGraphicFramePr>
          <p:nvPr>
            <p:extLst>
              <p:ext uri="{D42A27DB-BD31-4B8C-83A1-F6EECF244321}">
                <p14:modId xmlns:p14="http://schemas.microsoft.com/office/powerpoint/2010/main" val="1223198768"/>
              </p:ext>
            </p:extLst>
          </p:nvPr>
        </p:nvGraphicFramePr>
        <p:xfrm>
          <a:off x="1496423" y="3296148"/>
          <a:ext cx="8535851" cy="2369903"/>
        </p:xfrm>
        <a:graphic>
          <a:graphicData uri="http://schemas.openxmlformats.org/drawingml/2006/table">
            <a:tbl>
              <a:tblPr firstRow="1" bandRow="1">
                <a:tableStyleId>{5C22544A-7EE6-4342-B048-85BDC9FD1C3A}</a:tableStyleId>
              </a:tblPr>
              <a:tblGrid>
                <a:gridCol w="2845284"/>
                <a:gridCol w="1495806"/>
                <a:gridCol w="4194761"/>
              </a:tblGrid>
              <a:tr h="413705">
                <a:tc gridSpan="2">
                  <a:txBody>
                    <a:bodyPr/>
                    <a:lstStyle/>
                    <a:p>
                      <a:pPr algn="ctr"/>
                      <a:r>
                        <a:rPr lang="en-US" dirty="0" smtClean="0"/>
                        <a:t>Genotype</a:t>
                      </a:r>
                      <a:endParaRPr lang="en-US" dirty="0"/>
                    </a:p>
                  </a:txBody>
                  <a:tcPr/>
                </a:tc>
                <a:tc hMerge="1">
                  <a:txBody>
                    <a:bodyPr/>
                    <a:lstStyle/>
                    <a:p>
                      <a:endParaRPr lang="en-US" dirty="0"/>
                    </a:p>
                  </a:txBody>
                  <a:tcPr/>
                </a:tc>
                <a:tc>
                  <a:txBody>
                    <a:bodyPr/>
                    <a:lstStyle/>
                    <a:p>
                      <a:pPr algn="ctr"/>
                      <a:r>
                        <a:rPr lang="en-US" dirty="0" smtClean="0"/>
                        <a:t>Phenotype</a:t>
                      </a:r>
                      <a:endParaRPr lang="en-US" dirty="0"/>
                    </a:p>
                  </a:txBody>
                  <a:tcPr/>
                </a:tc>
              </a:tr>
              <a:tr h="652066">
                <a:tc>
                  <a:txBody>
                    <a:bodyPr/>
                    <a:lstStyle/>
                    <a:p>
                      <a:pPr algn="ctr"/>
                      <a:r>
                        <a:rPr lang="en-US" dirty="0" smtClean="0"/>
                        <a:t>Heterozygous</a:t>
                      </a:r>
                      <a:endParaRPr lang="en-US" dirty="0"/>
                    </a:p>
                  </a:txBody>
                  <a:tcPr/>
                </a:tc>
                <a:tc>
                  <a:txBody>
                    <a:bodyPr/>
                    <a:lstStyle/>
                    <a:p>
                      <a:pPr algn="ctr"/>
                      <a:endParaRPr lang="en-US" dirty="0"/>
                    </a:p>
                  </a:txBody>
                  <a:tcPr/>
                </a:tc>
                <a:tc>
                  <a:txBody>
                    <a:bodyPr/>
                    <a:lstStyle/>
                    <a:p>
                      <a:pPr algn="ctr"/>
                      <a:endParaRPr lang="en-US" dirty="0"/>
                    </a:p>
                  </a:txBody>
                  <a:tcPr/>
                </a:tc>
              </a:tr>
              <a:tr h="652066">
                <a:tc>
                  <a:txBody>
                    <a:bodyPr/>
                    <a:lstStyle/>
                    <a:p>
                      <a:pPr algn="ctr"/>
                      <a:r>
                        <a:rPr lang="en-US" dirty="0" smtClean="0"/>
                        <a:t>Homozygous dominant</a:t>
                      </a:r>
                      <a:endParaRPr lang="en-US" dirty="0"/>
                    </a:p>
                  </a:txBody>
                  <a:tcPr/>
                </a:tc>
                <a:tc>
                  <a:txBody>
                    <a:bodyPr/>
                    <a:lstStyle/>
                    <a:p>
                      <a:pPr algn="ctr"/>
                      <a:endParaRPr lang="en-US" dirty="0"/>
                    </a:p>
                  </a:txBody>
                  <a:tcPr/>
                </a:tc>
                <a:tc>
                  <a:txBody>
                    <a:bodyPr/>
                    <a:lstStyle/>
                    <a:p>
                      <a:pPr algn="ctr"/>
                      <a:endParaRPr lang="en-US" dirty="0"/>
                    </a:p>
                  </a:txBody>
                  <a:tcPr/>
                </a:tc>
              </a:tr>
              <a:tr h="652066">
                <a:tc>
                  <a:txBody>
                    <a:bodyPr/>
                    <a:lstStyle/>
                    <a:p>
                      <a:pPr algn="ctr"/>
                      <a:r>
                        <a:rPr lang="en-US" dirty="0" smtClean="0"/>
                        <a:t>Homozygous recessive</a:t>
                      </a:r>
                      <a:endParaRPr lang="en-US" dirty="0"/>
                    </a:p>
                  </a:txBody>
                  <a:tcPr/>
                </a:tc>
                <a:tc>
                  <a:txBody>
                    <a:bodyPr/>
                    <a:lstStyle/>
                    <a:p>
                      <a:pPr algn="ctr"/>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48562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p:txBody>
          <a:bodyPr/>
          <a:lstStyle/>
          <a:p>
            <a:r>
              <a:rPr lang="en-US" dirty="0" smtClean="0"/>
              <a:t>In rock pocket mice, dark color is recessive to light color.</a:t>
            </a:r>
          </a:p>
          <a:p>
            <a:endParaRPr lang="en-US" dirty="0" smtClean="0"/>
          </a:p>
          <a:p>
            <a:pPr marL="514350" indent="-514350">
              <a:buFont typeface="+mj-lt"/>
              <a:buAutoNum type="alphaLcPeriod"/>
            </a:pPr>
            <a:r>
              <a:rPr lang="en-US" dirty="0" smtClean="0"/>
              <a:t>If a rock pocket mouse who is a carrier for the mutation (but is light in color) mates with a light color mouse, what will be the genotypic and phenotypic ratios of their offspring?</a:t>
            </a:r>
          </a:p>
          <a:p>
            <a:pPr marL="514350" indent="-514350">
              <a:buFont typeface="+mj-lt"/>
              <a:buAutoNum type="alphaLcPeriod"/>
            </a:pPr>
            <a:endParaRPr lang="en-US" dirty="0"/>
          </a:p>
          <a:p>
            <a:pPr marL="514350" indent="-514350">
              <a:buFont typeface="+mj-lt"/>
              <a:buAutoNum type="alphaLcPeriod"/>
            </a:pPr>
            <a:r>
              <a:rPr lang="en-US" dirty="0" smtClean="0"/>
              <a:t>If two of the heterozygous mice from the previous cross are mated, what will be the genotypic and phenotypic ratios of their offspring?</a:t>
            </a:r>
            <a:endParaRPr lang="en-US" dirty="0"/>
          </a:p>
        </p:txBody>
      </p:sp>
    </p:spTree>
    <p:extLst>
      <p:ext uri="{BB962C8B-B14F-4D97-AF65-F5344CB8AC3E}">
        <p14:creationId xmlns:p14="http://schemas.microsoft.com/office/powerpoint/2010/main" val="3313510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a:xfrm>
            <a:off x="838200" y="1825625"/>
            <a:ext cx="10515600" cy="4379232"/>
          </a:xfrm>
        </p:spPr>
        <p:txBody>
          <a:bodyPr/>
          <a:lstStyle/>
          <a:p>
            <a:r>
              <a:rPr lang="en-US" dirty="0"/>
              <a:t>A male with freckles, homozygous dominant, has offspring with a woman who does not have freckles.  What are the genotypic and phenotypic ratios for their offspring</a:t>
            </a:r>
            <a:r>
              <a:rPr lang="en-US" dirty="0" smtClean="0"/>
              <a:t>?</a:t>
            </a:r>
            <a:endParaRPr lang="en-US" dirty="0"/>
          </a:p>
        </p:txBody>
      </p:sp>
    </p:spTree>
    <p:extLst>
      <p:ext uri="{BB962C8B-B14F-4D97-AF65-F5344CB8AC3E}">
        <p14:creationId xmlns:p14="http://schemas.microsoft.com/office/powerpoint/2010/main" val="863644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a:xfrm>
            <a:off x="838200" y="1502229"/>
            <a:ext cx="10515600" cy="4702628"/>
          </a:xfrm>
        </p:spPr>
        <p:txBody>
          <a:bodyPr>
            <a:normAutofit/>
          </a:bodyPr>
          <a:lstStyle/>
          <a:p>
            <a:pPr lvl="0"/>
            <a:r>
              <a:rPr lang="en-US" dirty="0"/>
              <a:t>Believe it or not, having six fingers is dominant to having five fingers per hand.  Usually the sixth digit is not fully formed and is amputated shortly after birth.  A man and a woman, both heterozygous for the trait, want to have a </a:t>
            </a:r>
            <a:r>
              <a:rPr lang="en-US" dirty="0" smtClean="0"/>
              <a:t>child.</a:t>
            </a:r>
            <a:r>
              <a:rPr lang="en-US" dirty="0"/>
              <a:t> </a:t>
            </a:r>
            <a:r>
              <a:rPr lang="en-US" dirty="0" smtClean="0"/>
              <a:t> What </a:t>
            </a:r>
            <a:r>
              <a:rPr lang="en-US" dirty="0"/>
              <a:t>are the phenotypic ratios for their offspring?  </a:t>
            </a:r>
            <a:endParaRPr lang="en-US" dirty="0" smtClean="0"/>
          </a:p>
        </p:txBody>
      </p:sp>
    </p:spTree>
    <p:extLst>
      <p:ext uri="{BB962C8B-B14F-4D97-AF65-F5344CB8AC3E}">
        <p14:creationId xmlns:p14="http://schemas.microsoft.com/office/powerpoint/2010/main" val="1526939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p:txBody>
          <a:bodyPr/>
          <a:lstStyle/>
          <a:p>
            <a:pPr lvl="0"/>
            <a:r>
              <a:rPr lang="en-US" dirty="0"/>
              <a:t>In humans, albinism is a recessive trait. What are the genotype and phenotype ratios of an albino woman and a normal-pigmented man whose mother was an albino</a:t>
            </a:r>
            <a:r>
              <a:rPr lang="en-US" dirty="0" smtClean="0"/>
              <a:t>?</a:t>
            </a:r>
            <a:endParaRPr lang="en-US" dirty="0"/>
          </a:p>
        </p:txBody>
      </p:sp>
    </p:spTree>
    <p:extLst>
      <p:ext uri="{BB962C8B-B14F-4D97-AF65-F5344CB8AC3E}">
        <p14:creationId xmlns:p14="http://schemas.microsoft.com/office/powerpoint/2010/main" val="2131328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sp>
        <p:nvSpPr>
          <p:cNvPr id="3" name="Content Placeholder 2"/>
          <p:cNvSpPr>
            <a:spLocks noGrp="1"/>
          </p:cNvSpPr>
          <p:nvPr>
            <p:ph idx="1"/>
          </p:nvPr>
        </p:nvSpPr>
        <p:spPr/>
        <p:txBody>
          <a:bodyPr/>
          <a:lstStyle/>
          <a:p>
            <a:pPr lvl="0"/>
            <a:r>
              <a:rPr lang="en-US" dirty="0"/>
              <a:t>Neurofibromatosis is a dominant genetic disorder that causes tumors to grow along Schwann cells which insulate nerves and facilitate nerve impulse transmission.  What are the genotypic and phenotypic ratios for a couple who are heterozygous and homozygous recessive?</a:t>
            </a:r>
          </a:p>
          <a:p>
            <a:endParaRPr lang="en-US" dirty="0"/>
          </a:p>
        </p:txBody>
      </p:sp>
    </p:spTree>
    <p:extLst>
      <p:ext uri="{BB962C8B-B14F-4D97-AF65-F5344CB8AC3E}">
        <p14:creationId xmlns:p14="http://schemas.microsoft.com/office/powerpoint/2010/main" val="1694177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a:t>
            </a:r>
            <a:endParaRPr lang="en-US" dirty="0"/>
          </a:p>
        </p:txBody>
      </p:sp>
      <p:sp>
        <p:nvSpPr>
          <p:cNvPr id="3" name="Content Placeholder 2"/>
          <p:cNvSpPr>
            <a:spLocks noGrp="1"/>
          </p:cNvSpPr>
          <p:nvPr>
            <p:ph idx="1"/>
          </p:nvPr>
        </p:nvSpPr>
        <p:spPr/>
        <p:txBody>
          <a:bodyPr/>
          <a:lstStyle/>
          <a:p>
            <a:pPr lvl="0"/>
            <a:r>
              <a:rPr lang="en-US" dirty="0"/>
              <a:t>Cystic fibrosis is a recessive disorder where abnormally large amounts of mucus build up in the lungs, clogging airways and leading to inflammation and bacterial infections (among other symptoms).  What is the chance of two heterozygous parents having two healthy children in a row?</a:t>
            </a:r>
          </a:p>
          <a:p>
            <a:endParaRPr lang="en-US" dirty="0"/>
          </a:p>
        </p:txBody>
      </p:sp>
    </p:spTree>
    <p:extLst>
      <p:ext uri="{BB962C8B-B14F-4D97-AF65-F5344CB8AC3E}">
        <p14:creationId xmlns:p14="http://schemas.microsoft.com/office/powerpoint/2010/main" val="5536845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TotalTime>
  <Words>443</Words>
  <Application>Microsoft Macintosh PowerPoint</Application>
  <PresentationFormat>Widescreen</PresentationFormat>
  <Paragraphs>29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Calibri Light</vt:lpstr>
      <vt:lpstr>Arial</vt:lpstr>
      <vt:lpstr>Office Theme</vt:lpstr>
      <vt:lpstr>Simple Mendelian Genetics</vt:lpstr>
      <vt:lpstr>PowerPoint Presentation</vt:lpstr>
      <vt:lpstr>Question #1</vt:lpstr>
      <vt:lpstr>Question #2</vt:lpstr>
      <vt:lpstr>Question #3</vt:lpstr>
      <vt:lpstr>Question #4</vt:lpstr>
      <vt:lpstr>Question #5</vt:lpstr>
      <vt:lpstr>Question #6</vt:lpstr>
      <vt:lpstr>Question #7</vt:lpstr>
      <vt:lpstr>Question #8</vt:lpstr>
      <vt:lpstr>Question #9</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Mendelian Genetics</dc:title>
  <dc:creator>Chris Ouellette</dc:creator>
  <cp:lastModifiedBy>coleen ouellette</cp:lastModifiedBy>
  <cp:revision>10</cp:revision>
  <cp:lastPrinted>2018-01-17T13:04:58Z</cp:lastPrinted>
  <dcterms:created xsi:type="dcterms:W3CDTF">2018-01-17T12:12:23Z</dcterms:created>
  <dcterms:modified xsi:type="dcterms:W3CDTF">2018-01-19T12:11:15Z</dcterms:modified>
</cp:coreProperties>
</file>